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72" r:id="rId4"/>
    <p:sldId id="258" r:id="rId5"/>
    <p:sldId id="259" r:id="rId6"/>
    <p:sldId id="260" r:id="rId7"/>
    <p:sldId id="268" r:id="rId8"/>
    <p:sldId id="269" r:id="rId9"/>
    <p:sldId id="270" r:id="rId10"/>
    <p:sldId id="271" r:id="rId11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68E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5FCEA-5645-4E87-8AF9-7D0FCD61F38A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EE4E3-47BA-4204-A293-E8C35DDE1A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408102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21737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9869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135010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144654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16804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960270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62646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941966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45894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021333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95917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499AB-53AB-4346-B063-CCE99E6DF223}" type="datetimeFigureOut">
              <a:rPr lang="it-IT" smtClean="0"/>
              <a:pPr/>
              <a:t>10/04/2021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6B59F-1CC4-42A3-97C9-64701FD8BC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033387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96538" y="304661"/>
            <a:ext cx="9371462" cy="5090614"/>
          </a:xfrm>
        </p:spPr>
        <p:txBody>
          <a:bodyPr>
            <a:normAutofit/>
          </a:bodyPr>
          <a:lstStyle/>
          <a:p>
            <a:r>
              <a:rPr lang="it-IT" dirty="0" smtClean="0"/>
              <a:t>Prove Invalsi 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5400" dirty="0" smtClean="0"/>
              <a:t>Comparazione </a:t>
            </a:r>
            <a:r>
              <a:rPr lang="it-IT" sz="5400" dirty="0" smtClean="0"/>
              <a:t>dei livelli raggiunti in italiano e </a:t>
            </a:r>
            <a:r>
              <a:rPr lang="it-IT" sz="5400" dirty="0" smtClean="0"/>
              <a:t>matematica</a:t>
            </a:r>
            <a:br>
              <a:rPr lang="it-IT" sz="5400" dirty="0" smtClean="0"/>
            </a:br>
            <a:r>
              <a:rPr lang="it-IT" sz="5400" b="1" dirty="0" smtClean="0"/>
              <a:t>classi </a:t>
            </a:r>
            <a:r>
              <a:rPr lang="it-IT" sz="5400" b="1" dirty="0" smtClean="0"/>
              <a:t>2 – A.S.2015/2016</a:t>
            </a:r>
            <a:r>
              <a:rPr lang="it-IT" sz="5400" dirty="0" smtClean="0"/>
              <a:t/>
            </a:r>
            <a:br>
              <a:rPr lang="it-IT" sz="5400" dirty="0" smtClean="0"/>
            </a:br>
            <a:r>
              <a:rPr lang="it-IT" sz="5400" b="1" dirty="0" smtClean="0"/>
              <a:t>classi 5 – A.S. 2018/2019</a:t>
            </a:r>
            <a:endParaRPr lang="it-IT" b="1" dirty="0"/>
          </a:p>
        </p:txBody>
      </p:sp>
    </p:spTree>
    <p:extLst>
      <p:ext uri="{BB962C8B-B14F-4D97-AF65-F5344CB8AC3E}">
        <p14:creationId xmlns="" xmlns:p14="http://schemas.microsoft.com/office/powerpoint/2010/main" val="242100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89036936"/>
              </p:ext>
            </p:extLst>
          </p:nvPr>
        </p:nvGraphicFramePr>
        <p:xfrm>
          <a:off x="191068" y="232023"/>
          <a:ext cx="5117911" cy="6482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8135"/>
                <a:gridCol w="1739888"/>
                <a:gridCol w="1739888"/>
              </a:tblGrid>
              <a:tr h="233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Classe 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effectLst/>
                        </a:rPr>
                        <a:t>LIVELLO ITALIANO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effectLst/>
                        </a:rPr>
                        <a:t>LIVELLO MATEMATICA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315138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  </a:t>
                      </a: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2 A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1 - 7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– 16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</a:tr>
              <a:tr h="31513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Livello 2 – 4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31513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31513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– 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–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31513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Livello 5 - 1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2 B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1 - 5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Livello 1 - 14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2 – 10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Livello 2 – 4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– 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2 C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868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1 – 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– 15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2 – 7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2 D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– 8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– 17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2 M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1 – 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– 15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2 – 10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– 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Livello 5 - 1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25760827"/>
              </p:ext>
            </p:extLst>
          </p:nvPr>
        </p:nvGraphicFramePr>
        <p:xfrm>
          <a:off x="5851945" y="232023"/>
          <a:ext cx="6035255" cy="64826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7645"/>
                <a:gridCol w="991121"/>
                <a:gridCol w="991121"/>
                <a:gridCol w="1052175"/>
                <a:gridCol w="1053193"/>
              </a:tblGrid>
              <a:tr h="203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800" dirty="0">
                          <a:effectLst/>
                        </a:rPr>
                        <a:t>Classe </a:t>
                      </a:r>
                      <a:endParaRPr lang="it-IT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800" dirty="0" smtClean="0">
                          <a:effectLst/>
                        </a:rPr>
                        <a:t>LIVELLO ITALIANO</a:t>
                      </a:r>
                      <a:endParaRPr lang="it-IT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800" dirty="0" smtClean="0">
                          <a:effectLst/>
                        </a:rPr>
                        <a:t>LIVELLO MATEMATICA</a:t>
                      </a:r>
                      <a:endParaRPr lang="it-IT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4405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5 A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Arch.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L3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L4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L5 - 3</a:t>
                      </a:r>
                      <a:endParaRPr lang="it-IT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err="1">
                          <a:effectLst/>
                        </a:rPr>
                        <a:t>Des</a:t>
                      </a:r>
                      <a:r>
                        <a:rPr lang="it-IT" sz="1000" dirty="0">
                          <a:effectLst/>
                        </a:rPr>
                        <a:t>. </a:t>
                      </a:r>
                      <a:r>
                        <a:rPr lang="it-IT" sz="1000" dirty="0" err="1">
                          <a:effectLst/>
                        </a:rPr>
                        <a:t>Ind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L3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L4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L5 - 1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Arch.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2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L3 –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L4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 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err="1">
                          <a:effectLst/>
                        </a:rPr>
                        <a:t>Des</a:t>
                      </a:r>
                      <a:r>
                        <a:rPr lang="it-IT" sz="1000" dirty="0">
                          <a:effectLst/>
                        </a:rPr>
                        <a:t>. </a:t>
                      </a:r>
                      <a:r>
                        <a:rPr lang="it-IT" sz="1000" dirty="0" err="1">
                          <a:effectLst/>
                        </a:rPr>
                        <a:t>Ind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L1 -2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L3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L4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L5 - 1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</a:tr>
              <a:tr h="12559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5 B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Arti </a:t>
                      </a:r>
                      <a:r>
                        <a:rPr lang="it-IT" sz="1000" dirty="0" err="1">
                          <a:effectLst/>
                        </a:rPr>
                        <a:t>fig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L3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L4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err="1">
                          <a:effectLst/>
                        </a:rPr>
                        <a:t>Des</a:t>
                      </a:r>
                      <a:r>
                        <a:rPr lang="it-IT" sz="1000" dirty="0">
                          <a:effectLst/>
                        </a:rPr>
                        <a:t> </a:t>
                      </a:r>
                      <a:r>
                        <a:rPr lang="it-IT" sz="1000" dirty="0" err="1">
                          <a:effectLst/>
                        </a:rPr>
                        <a:t>ind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L3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L4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Arti </a:t>
                      </a:r>
                      <a:r>
                        <a:rPr lang="it-IT" sz="1000" dirty="0" err="1">
                          <a:effectLst/>
                        </a:rPr>
                        <a:t>fig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L3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L4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err="1">
                          <a:effectLst/>
                        </a:rPr>
                        <a:t>Des</a:t>
                      </a:r>
                      <a:r>
                        <a:rPr lang="it-IT" sz="1000" dirty="0">
                          <a:effectLst/>
                        </a:rPr>
                        <a:t> </a:t>
                      </a:r>
                      <a:r>
                        <a:rPr lang="it-IT" sz="1000" dirty="0" err="1">
                          <a:effectLst/>
                        </a:rPr>
                        <a:t>ind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L1 -3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L3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L4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</a:tr>
              <a:tr h="12743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5 C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>
                    <a:solidFill>
                      <a:srgbClr val="F868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Metalli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L2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L3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L4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err="1">
                          <a:effectLst/>
                        </a:rPr>
                        <a:t>Sceno</a:t>
                      </a:r>
                      <a:r>
                        <a:rPr lang="it-IT" sz="10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L2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L3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L4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L5 - 1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Metalli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L2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L3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L4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err="1">
                          <a:effectLst/>
                        </a:rPr>
                        <a:t>Sceno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L3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L4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</a:tr>
              <a:tr h="12743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5 D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Arti </a:t>
                      </a:r>
                      <a:r>
                        <a:rPr lang="it-IT" sz="1000" dirty="0" err="1">
                          <a:effectLst/>
                        </a:rPr>
                        <a:t>fig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L3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L4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L5 - 1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err="1">
                          <a:effectLst/>
                        </a:rPr>
                        <a:t>Sceno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L3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L4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Arti </a:t>
                      </a:r>
                      <a:r>
                        <a:rPr lang="it-IT" sz="1000" dirty="0" err="1">
                          <a:effectLst/>
                        </a:rPr>
                        <a:t>fig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L2 –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L3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L4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L5 - 1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err="1">
                          <a:effectLst/>
                        </a:rPr>
                        <a:t>Sceno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L3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L4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L5 - 1</a:t>
                      </a:r>
                      <a:endParaRPr lang="it-IT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</a:tr>
              <a:tr h="1034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5 M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L2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L3 – 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L4 – 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L1 - 5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L2 –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L3 –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L4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L5 - 3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32" marR="52132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7040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99157568"/>
              </p:ext>
            </p:extLst>
          </p:nvPr>
        </p:nvGraphicFramePr>
        <p:xfrm>
          <a:off x="191068" y="232023"/>
          <a:ext cx="5117911" cy="6482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8135"/>
                <a:gridCol w="1739888"/>
                <a:gridCol w="1739888"/>
              </a:tblGrid>
              <a:tr h="233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Classe 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effectLst/>
                        </a:rPr>
                        <a:t>LIVELLO ITALIANO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effectLst/>
                        </a:rPr>
                        <a:t>LIVELLO MATEMATICA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315138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2 A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1 - 7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– 16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</a:tr>
              <a:tr h="31513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31513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31513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– 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–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31513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2 B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1 - 5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1 - 14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2 – 10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– 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2 C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868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1 – 4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– 15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2 – 7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3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2 D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– 8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– 17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2 M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1 – 8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1 – 15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Livello 2 – 10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2 – 7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6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3 – 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Livello4 - 0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Livello4 – 1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  <a:tr h="23366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Livello 5 - 2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Livello 5 - 1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61" marR="59961" marT="0" marB="0"/>
                </a:tc>
              </a:tr>
            </a:tbl>
          </a:graphicData>
        </a:graphic>
      </p:graphicFrame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7331213"/>
              </p:ext>
            </p:extLst>
          </p:nvPr>
        </p:nvGraphicFramePr>
        <p:xfrm>
          <a:off x="5725596" y="232019"/>
          <a:ext cx="5929592" cy="64826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7706"/>
                <a:gridCol w="2015943"/>
                <a:gridCol w="2015943"/>
              </a:tblGrid>
              <a:tr h="2231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Classe </a:t>
                      </a:r>
                      <a:endParaRPr lang="it-IT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LIVELLO ITALIANO 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LIVELLO MATEMATICA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58351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effectLst/>
                        </a:rPr>
                        <a:t>5 A (senza distinzione di indirizzo)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L1 -2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L1 -3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5835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L2 – 3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L2 – 3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5835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L3 – 3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L3 – 7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</a:tr>
              <a:tr h="25835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L4 – 6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L4 – 2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5835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L5 - 4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L5 – 3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23192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effectLst/>
                        </a:rPr>
                        <a:t>5 B (senza distinzione di indirizzo)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L1 -0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L1 -4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231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L2 – 3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L2 – 4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4349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</a:rPr>
                        <a:t>L3 – 7</a:t>
                      </a:r>
                      <a:endParaRPr lang="it-IT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 3 - 4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4349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L4 – 7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 4 - 5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</a:tr>
              <a:tr h="2231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L5 - 0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 5 - 0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65459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effectLst/>
                        </a:rPr>
                        <a:t>5 C (senza distinzione di indirizzo)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868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L1 -0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L1 -1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6545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L2 – 5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L2 – 3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6545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L3 – 2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L3 – 6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</a:tr>
              <a:tr h="26545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L4 – 5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L4 – 3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6545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L5 - 1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L5 - 0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65459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effectLst/>
                        </a:rPr>
                        <a:t>5 D (senza distinzione di indirizzo)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L1 -0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L1 -1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6545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L2 – 1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L2 – 5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</a:tr>
              <a:tr h="26545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L3 – 6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L3 – 2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6545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L4 – 4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L4 – 2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6545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L5 - 1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L5 - 2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23192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effectLst/>
                        </a:rPr>
                        <a:t>5 M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L1 - 4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L1 - 5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4349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L2 – 2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L2 – 6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</a:tr>
              <a:tr h="24349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L3 – 9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L3 – 5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231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L4 – 8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L4 – 4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  <a:tr h="2231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L5 - 0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L5 - 3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73" marR="57273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5370" y="21499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 smtClean="0"/>
              <a:t>Livelli raggiunti in Inglese (</a:t>
            </a:r>
            <a:r>
              <a:rPr lang="it-IT" sz="3200" dirty="0" err="1" smtClean="0"/>
              <a:t>reading</a:t>
            </a:r>
            <a:r>
              <a:rPr lang="it-IT" sz="3200" dirty="0" smtClean="0"/>
              <a:t> e </a:t>
            </a:r>
            <a:r>
              <a:rPr lang="it-IT" sz="3200" dirty="0" err="1" smtClean="0"/>
              <a:t>listening</a:t>
            </a:r>
            <a:r>
              <a:rPr lang="it-IT" sz="3200" dirty="0" smtClean="0"/>
              <a:t>)</a:t>
            </a:r>
            <a:br>
              <a:rPr lang="it-IT" sz="3200" dirty="0" smtClean="0"/>
            </a:br>
            <a:r>
              <a:rPr lang="it-IT" sz="3200" dirty="0" smtClean="0"/>
              <a:t>classi 5 – A.S. 2018/2019</a:t>
            </a:r>
            <a:endParaRPr lang="it-IT" sz="3200"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28725902"/>
              </p:ext>
            </p:extLst>
          </p:nvPr>
        </p:nvGraphicFramePr>
        <p:xfrm>
          <a:off x="1978925" y="1310183"/>
          <a:ext cx="7997587" cy="53647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7474"/>
                <a:gridCol w="1331986"/>
                <a:gridCol w="1331986"/>
                <a:gridCol w="1296431"/>
                <a:gridCol w="217641"/>
                <a:gridCol w="1202069"/>
              </a:tblGrid>
              <a:tr h="373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Classe </a:t>
                      </a:r>
                      <a:endParaRPr lang="it-IT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LIVELLO INGLESE READING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LIVELLO INGLESE LISTENING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1370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5 A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Arch.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B1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Des</a:t>
                      </a:r>
                      <a:r>
                        <a:rPr lang="it-IT" sz="1200" dirty="0">
                          <a:effectLst/>
                        </a:rPr>
                        <a:t>. </a:t>
                      </a:r>
                      <a:r>
                        <a:rPr lang="it-IT" sz="1200" dirty="0" err="1">
                          <a:effectLst/>
                        </a:rPr>
                        <a:t>Ind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B1 – 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0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Arch.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B1 – 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Des</a:t>
                      </a:r>
                      <a:r>
                        <a:rPr lang="it-IT" sz="1200" dirty="0">
                          <a:effectLst/>
                        </a:rPr>
                        <a:t>. </a:t>
                      </a:r>
                      <a:r>
                        <a:rPr lang="it-IT" sz="1200" dirty="0" err="1">
                          <a:effectLst/>
                        </a:rPr>
                        <a:t>Ind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B1 – 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0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</a:tr>
              <a:tr h="11562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5 B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Arti </a:t>
                      </a:r>
                      <a:r>
                        <a:rPr lang="it-IT" sz="1200" dirty="0" err="1">
                          <a:effectLst/>
                        </a:rPr>
                        <a:t>fig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B1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- 0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Des</a:t>
                      </a:r>
                      <a:r>
                        <a:rPr lang="it-IT" sz="1200" dirty="0">
                          <a:effectLst/>
                        </a:rPr>
                        <a:t> </a:t>
                      </a:r>
                      <a:r>
                        <a:rPr lang="it-IT" sz="1200" dirty="0" err="1">
                          <a:effectLst/>
                        </a:rPr>
                        <a:t>ind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B1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- 0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Arti </a:t>
                      </a:r>
                      <a:r>
                        <a:rPr lang="it-IT" sz="1200" dirty="0" err="1">
                          <a:effectLst/>
                        </a:rPr>
                        <a:t>fig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B1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Des</a:t>
                      </a:r>
                      <a:r>
                        <a:rPr lang="it-IT" sz="1200" dirty="0">
                          <a:effectLst/>
                        </a:rPr>
                        <a:t> </a:t>
                      </a:r>
                      <a:r>
                        <a:rPr lang="it-IT" sz="1200" dirty="0" err="1">
                          <a:effectLst/>
                        </a:rPr>
                        <a:t>ind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B2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B1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1370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5 C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>
                    <a:solidFill>
                      <a:srgbClr val="F868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Metalli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B1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- 0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Sceno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B1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- 0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Metalli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B2 –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B1 –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Sceno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B1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- 0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9088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5 D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Arti </a:t>
                      </a:r>
                      <a:r>
                        <a:rPr lang="it-IT" sz="1200" dirty="0" err="1">
                          <a:effectLst/>
                        </a:rPr>
                        <a:t>fig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B1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- 0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Sceno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B1 – 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- 0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Arti </a:t>
                      </a:r>
                      <a:r>
                        <a:rPr lang="it-IT" sz="1200" dirty="0" err="1">
                          <a:effectLst/>
                        </a:rPr>
                        <a:t>fig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B2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B1 – 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effectLst/>
                        </a:rPr>
                        <a:t>Sceno</a:t>
                      </a:r>
                      <a:endParaRPr lang="it-IT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0" dirty="0">
                          <a:effectLst/>
                        </a:rPr>
                        <a:t>B2 –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B1 – 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rgbClr val="FF0000"/>
                          </a:solidFill>
                          <a:effectLst/>
                        </a:rPr>
                        <a:t>Non  </a:t>
                      </a:r>
                      <a:r>
                        <a:rPr lang="it-IT" sz="1200" b="1" dirty="0" err="1">
                          <a:solidFill>
                            <a:srgbClr val="FF0000"/>
                          </a:solidFill>
                          <a:effectLst/>
                        </a:rPr>
                        <a:t>ragg</a:t>
                      </a:r>
                      <a:r>
                        <a:rPr lang="it-IT" sz="1200" b="1" dirty="0">
                          <a:solidFill>
                            <a:srgbClr val="FF0000"/>
                          </a:solidFill>
                          <a:effectLst/>
                        </a:rPr>
                        <a:t>. - 2</a:t>
                      </a:r>
                      <a:endParaRPr lang="it-IT" sz="1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6374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</a:rPr>
                        <a:t>5 M</a:t>
                      </a:r>
                      <a:endParaRPr lang="it-IT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B2 – 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B1 – 13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B2 – 10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FF0000"/>
                          </a:solidFill>
                          <a:effectLst/>
                        </a:rPr>
                        <a:t>B1 – 10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Non  </a:t>
                      </a:r>
                      <a:r>
                        <a:rPr lang="it-IT" sz="1200" dirty="0" err="1">
                          <a:effectLst/>
                        </a:rPr>
                        <a:t>ragg</a:t>
                      </a:r>
                      <a:r>
                        <a:rPr lang="it-IT" sz="1200" dirty="0">
                          <a:effectLst/>
                        </a:rPr>
                        <a:t>. - 3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8" marR="55958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8886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Comparazione sui totali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645994" y="1303072"/>
            <a:ext cx="4321791" cy="1740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A.S. 2015/2016 – CLASSI II</a:t>
            </a:r>
            <a:endParaRPr lang="it-IT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Totale studenti presenti alle prove: </a:t>
            </a:r>
            <a:r>
              <a:rPr lang="it-IT" sz="3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106</a:t>
            </a:r>
            <a:endParaRPr lang="it-IT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t-IT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Studenti assenti: </a:t>
            </a:r>
            <a:r>
              <a:rPr lang="it-IT" sz="3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it-IT" dirty="0"/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87016519"/>
              </p:ext>
            </p:extLst>
          </p:nvPr>
        </p:nvGraphicFramePr>
        <p:xfrm>
          <a:off x="300251" y="3043738"/>
          <a:ext cx="4339988" cy="35071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2238"/>
                <a:gridCol w="1420327"/>
                <a:gridCol w="1527423"/>
              </a:tblGrid>
              <a:tr h="4193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Totale livelli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Italiano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Matematica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14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Livello 1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32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400" dirty="0">
                          <a:effectLst/>
                        </a:rPr>
                        <a:t>77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</a:tr>
              <a:tr h="914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Livello 2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400" dirty="0">
                          <a:effectLst/>
                        </a:rPr>
                        <a:t>38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18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93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Livello 3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24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5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93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Livello 4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8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5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93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Livello 5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ttangolo 9"/>
          <p:cNvSpPr/>
          <p:nvPr/>
        </p:nvSpPr>
        <p:spPr>
          <a:xfrm>
            <a:off x="6578221" y="1303072"/>
            <a:ext cx="4258101" cy="1084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Classi V – A.S. 2018/2019</a:t>
            </a:r>
            <a:endParaRPr lang="it-IT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Totale studenti: </a:t>
            </a:r>
            <a:r>
              <a:rPr lang="it-IT" sz="3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83</a:t>
            </a:r>
            <a:endParaRPr lang="it-I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19152767"/>
              </p:ext>
            </p:extLst>
          </p:nvPr>
        </p:nvGraphicFramePr>
        <p:xfrm>
          <a:off x="5117911" y="2836185"/>
          <a:ext cx="6878471" cy="39587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3077"/>
                <a:gridCol w="1155937"/>
                <a:gridCol w="1243097"/>
                <a:gridCol w="1015196"/>
                <a:gridCol w="1157366"/>
                <a:gridCol w="1173798"/>
              </a:tblGrid>
              <a:tr h="624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Totale livelli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Italiano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Matematica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Totale livelli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Inglese reading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Inglese listening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8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Livello 1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r>
                        <a:rPr lang="it-IT" sz="1200" dirty="0" smtClean="0">
                          <a:effectLst/>
                        </a:rPr>
                        <a:t>6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14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B2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400" dirty="0">
                          <a:effectLst/>
                        </a:rPr>
                        <a:t>49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33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8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Livello 2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14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21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6268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Livello 3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27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400" dirty="0">
                          <a:effectLst/>
                        </a:rPr>
                        <a:t>24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B 1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32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400" dirty="0">
                          <a:effectLst/>
                        </a:rPr>
                        <a:t>40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</a:tr>
              <a:tr h="9432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Livello 4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400" dirty="0">
                          <a:effectLst/>
                        </a:rPr>
                        <a:t>30</a:t>
                      </a:r>
                      <a:endParaRPr lang="it-IT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16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Non raggiunto </a:t>
                      </a:r>
                      <a:endParaRPr lang="it-IT" sz="14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</a:rPr>
                        <a:t>B </a:t>
                      </a: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10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8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Livello 5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r>
                        <a:rPr lang="it-IT" sz="1200" dirty="0" smtClean="0">
                          <a:effectLst/>
                        </a:rPr>
                        <a:t>6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8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9507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6603" y="818866"/>
            <a:ext cx="11805313" cy="5358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 smtClean="0"/>
              <a:t>È possibile vedere degli esempi di prove con griglie di correzione per le classi V alla pagina indicata:</a:t>
            </a:r>
          </a:p>
          <a:p>
            <a:pPr marL="0" indent="0">
              <a:buNone/>
            </a:pPr>
            <a:r>
              <a:rPr lang="it-IT" sz="2400" b="1" dirty="0" smtClean="0">
                <a:solidFill>
                  <a:srgbClr val="FF0000"/>
                </a:solidFill>
              </a:rPr>
              <a:t>https</a:t>
            </a:r>
            <a:r>
              <a:rPr lang="it-IT" sz="2400" b="1" dirty="0" smtClean="0">
                <a:solidFill>
                  <a:srgbClr val="FF0000"/>
                </a:solidFill>
              </a:rPr>
              <a:t>://invalsi-areaprove.cineca.it/index.php?get=static&amp;pag=esempi_prove_grado_13</a:t>
            </a:r>
          </a:p>
          <a:p>
            <a:pPr marL="0" indent="0">
              <a:buNone/>
            </a:pPr>
            <a:endParaRPr lang="it-IT" sz="2000" dirty="0" smtClean="0"/>
          </a:p>
          <a:p>
            <a:pPr marL="0" indent="0">
              <a:buNone/>
            </a:pPr>
            <a:endParaRPr lang="it-IT" sz="2000" dirty="0" smtClean="0"/>
          </a:p>
          <a:p>
            <a:pPr marL="0" indent="0">
              <a:buNone/>
            </a:pPr>
            <a:endParaRPr lang="it-IT" sz="2000" dirty="0" smtClean="0"/>
          </a:p>
          <a:p>
            <a:pPr marL="0" indent="0">
              <a:buNone/>
            </a:pPr>
            <a:r>
              <a:rPr lang="it-IT" sz="2000" dirty="0" smtClean="0"/>
              <a:t>È possibile vedere degli esempi di prove con griglie di correzione per le classi II alla pagina indicata:</a:t>
            </a:r>
          </a:p>
          <a:p>
            <a:pPr marL="0" indent="0">
              <a:buNone/>
            </a:pPr>
            <a:r>
              <a:rPr lang="it-IT" sz="2400" b="1" dirty="0" smtClean="0">
                <a:solidFill>
                  <a:srgbClr val="FF0000"/>
                </a:solidFill>
              </a:rPr>
              <a:t>https</a:t>
            </a:r>
            <a:r>
              <a:rPr lang="it-IT" sz="2400" b="1" dirty="0" smtClean="0">
                <a:solidFill>
                  <a:srgbClr val="FF0000"/>
                </a:solidFill>
              </a:rPr>
              <a:t>://invalsi-areaprove.cineca.it/index.php?get=static&amp;pag=esempi_prove_grado_10</a:t>
            </a:r>
          </a:p>
        </p:txBody>
      </p:sp>
    </p:spTree>
    <p:extLst>
      <p:ext uri="{BB962C8B-B14F-4D97-AF65-F5344CB8AC3E}">
        <p14:creationId xmlns="" xmlns:p14="http://schemas.microsoft.com/office/powerpoint/2010/main" val="371213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82137" y="395784"/>
            <a:ext cx="11232108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spcAft>
                <a:spcPts val="0"/>
              </a:spcAft>
            </a:pPr>
            <a:r>
              <a:rPr lang="it-IT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LIVELLI  ITALIANO  -  </a:t>
            </a:r>
            <a:r>
              <a:rPr lang="it-IT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SINTESI</a:t>
            </a:r>
            <a:endParaRPr lang="it-IT" sz="105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it-IT" b="1" dirty="0"/>
              <a:t>Livello 1</a:t>
            </a:r>
            <a:r>
              <a:rPr lang="it-IT" b="1" i="1" dirty="0"/>
              <a:t> </a:t>
            </a:r>
            <a:r>
              <a:rPr lang="it-IT" i="1" dirty="0"/>
              <a:t>– Ricostruisce il significato di </a:t>
            </a:r>
            <a:r>
              <a:rPr lang="it-IT" b="1" i="1" dirty="0"/>
              <a:t>parole o di espressioni di</a:t>
            </a:r>
            <a:r>
              <a:rPr lang="it-IT" i="1" dirty="0"/>
              <a:t> </a:t>
            </a:r>
            <a:r>
              <a:rPr lang="it-IT" b="1" i="1" dirty="0"/>
              <a:t>uso abituale </a:t>
            </a:r>
            <a:r>
              <a:rPr lang="it-IT" i="1" dirty="0"/>
              <a:t>e sa riconoscere </a:t>
            </a:r>
            <a:r>
              <a:rPr lang="it-IT" b="1" i="1" dirty="0"/>
              <a:t>semplici relazioni logiche e linguistiche</a:t>
            </a:r>
            <a:r>
              <a:rPr lang="it-IT" i="1" dirty="0"/>
              <a:t> tra </a:t>
            </a:r>
            <a:r>
              <a:rPr lang="it-IT" b="1" i="1" dirty="0"/>
              <a:t>informazioni</a:t>
            </a:r>
            <a:r>
              <a:rPr lang="it-IT" i="1" dirty="0"/>
              <a:t> che sono collocate nella </a:t>
            </a:r>
            <a:r>
              <a:rPr lang="it-IT" b="1" i="1" dirty="0"/>
              <a:t>stessa parte</a:t>
            </a:r>
            <a:r>
              <a:rPr lang="it-IT" i="1" dirty="0"/>
              <a:t> di testo.</a:t>
            </a:r>
            <a:endParaRPr lang="it-IT" dirty="0"/>
          </a:p>
          <a:p>
            <a:r>
              <a:rPr lang="it-IT" dirty="0"/>
              <a:t/>
            </a:r>
            <a:br>
              <a:rPr lang="it-IT" dirty="0"/>
            </a:br>
            <a:r>
              <a:rPr lang="it-IT" b="1" dirty="0"/>
              <a:t>Livello 2</a:t>
            </a:r>
            <a:r>
              <a:rPr lang="it-IT" i="1" dirty="0"/>
              <a:t> – Ricostruisce il significato di </a:t>
            </a:r>
            <a:r>
              <a:rPr lang="it-IT" b="1" i="1" dirty="0"/>
              <a:t>parole anche meno conosciute</a:t>
            </a:r>
            <a:r>
              <a:rPr lang="it-IT" i="1" dirty="0"/>
              <a:t> e coglie il significato di </a:t>
            </a:r>
            <a:r>
              <a:rPr lang="it-IT" b="1" i="1" dirty="0"/>
              <a:t>espressioni figurate </a:t>
            </a:r>
            <a:r>
              <a:rPr lang="it-IT" i="1" dirty="0"/>
              <a:t>tra quelle di uso più comune. È in grado di ricostruire il significato di</a:t>
            </a:r>
            <a:r>
              <a:rPr lang="it-IT" b="1" i="1" dirty="0"/>
              <a:t> brevi parti di testo</a:t>
            </a:r>
            <a:r>
              <a:rPr lang="it-IT" i="1" dirty="0"/>
              <a:t> che contengono alcune </a:t>
            </a:r>
            <a:r>
              <a:rPr lang="it-IT" b="1" i="1" dirty="0"/>
              <a:t>informazioni implicite</a:t>
            </a:r>
            <a:r>
              <a:rPr lang="it-IT" i="1" dirty="0"/>
              <a:t> attraverso le informazioni presenti nel testo che sono a lui/lei più familiari</a:t>
            </a:r>
            <a:r>
              <a:rPr lang="it-IT" i="1" dirty="0" smtClean="0"/>
              <a:t>.</a:t>
            </a:r>
          </a:p>
          <a:p>
            <a:endParaRPr lang="it-IT" i="1" dirty="0" smtClean="0"/>
          </a:p>
          <a:p>
            <a:r>
              <a:rPr lang="it-IT" b="1" dirty="0"/>
              <a:t>Livello 3</a:t>
            </a:r>
            <a:r>
              <a:rPr lang="it-IT" dirty="0"/>
              <a:t> </a:t>
            </a:r>
            <a:r>
              <a:rPr lang="it-IT" i="1" dirty="0"/>
              <a:t>– Ricostruisce il significato di </a:t>
            </a:r>
            <a:r>
              <a:rPr lang="it-IT" b="1" i="1" dirty="0"/>
              <a:t>parole di uso comune</a:t>
            </a:r>
            <a:r>
              <a:rPr lang="it-IT" i="1" dirty="0"/>
              <a:t>, di </a:t>
            </a:r>
            <a:r>
              <a:rPr lang="it-IT" b="1" i="1" dirty="0"/>
              <a:t>termini tecnico-specialistici</a:t>
            </a:r>
            <a:r>
              <a:rPr lang="it-IT" i="1" dirty="0"/>
              <a:t>, di parole di </a:t>
            </a:r>
            <a:r>
              <a:rPr lang="it-IT" b="1" i="1" dirty="0"/>
              <a:t>registro formale</a:t>
            </a:r>
            <a:r>
              <a:rPr lang="it-IT" i="1" dirty="0"/>
              <a:t> e di </a:t>
            </a:r>
            <a:r>
              <a:rPr lang="it-IT" b="1" i="1" dirty="0"/>
              <a:t>uso letterario</a:t>
            </a:r>
            <a:r>
              <a:rPr lang="it-IT" i="1" dirty="0"/>
              <a:t>, e di </a:t>
            </a:r>
            <a:r>
              <a:rPr lang="it-IT" b="1" i="1" dirty="0"/>
              <a:t>espressioni figurate </a:t>
            </a:r>
            <a:r>
              <a:rPr lang="it-IT" i="1" dirty="0"/>
              <a:t>attraverso le informazioni presenti nel testo. Ricostruisce inoltre il significato di </a:t>
            </a:r>
            <a:r>
              <a:rPr lang="it-IT" b="1" i="1" dirty="0"/>
              <a:t>porzioni di testo</a:t>
            </a:r>
            <a:r>
              <a:rPr lang="it-IT" i="1" dirty="0"/>
              <a:t> collegando tra loro </a:t>
            </a:r>
            <a:r>
              <a:rPr lang="it-IT" b="1" i="1" dirty="0"/>
              <a:t>informazioni vicine</a:t>
            </a:r>
            <a:r>
              <a:rPr lang="it-IT" i="1" dirty="0"/>
              <a:t>, attraverso inferenze semplici che derivano dalla propria esperienza personale o scolastica. Ricostruisce il </a:t>
            </a:r>
            <a:r>
              <a:rPr lang="it-IT" b="1" i="1" dirty="0"/>
              <a:t>significato globale</a:t>
            </a:r>
            <a:r>
              <a:rPr lang="it-IT" i="1" dirty="0"/>
              <a:t> e coglie il tema centrale del testo, in testi in cui le informazioni e i concetti fondamentali sono ripresi più volte</a:t>
            </a:r>
            <a:r>
              <a:rPr lang="it-IT" i="1" dirty="0" smtClean="0"/>
              <a:t>.</a:t>
            </a:r>
          </a:p>
          <a:p>
            <a:endParaRPr lang="it-IT" i="1" dirty="0" smtClean="0"/>
          </a:p>
          <a:p>
            <a:r>
              <a:rPr lang="it-IT" b="1" dirty="0"/>
              <a:t>Livello 4</a:t>
            </a:r>
            <a:r>
              <a:rPr lang="it-IT" dirty="0"/>
              <a:t> – </a:t>
            </a:r>
            <a:r>
              <a:rPr lang="it-IT" i="1" dirty="0"/>
              <a:t>Ricostruisce il significato di </a:t>
            </a:r>
            <a:r>
              <a:rPr lang="it-IT" b="1" i="1" dirty="0"/>
              <a:t>parole comuni </a:t>
            </a:r>
            <a:r>
              <a:rPr lang="it-IT" i="1" dirty="0"/>
              <a:t>utilizzate nel testo con </a:t>
            </a:r>
            <a:r>
              <a:rPr lang="it-IT" b="1" i="1" dirty="0"/>
              <a:t>significati particolari meno usuali</a:t>
            </a:r>
            <a:r>
              <a:rPr lang="it-IT" i="1" dirty="0"/>
              <a:t>, oltre che di </a:t>
            </a:r>
            <a:r>
              <a:rPr lang="it-IT" b="1" i="1" dirty="0"/>
              <a:t>espressioni proprie</a:t>
            </a:r>
            <a:r>
              <a:rPr lang="it-IT" i="1" dirty="0"/>
              <a:t> e particolari della lingua soprattutto in testi di tipo letterario. Ricostruisce il significato di </a:t>
            </a:r>
            <a:r>
              <a:rPr lang="it-IT" b="1" i="1" dirty="0"/>
              <a:t>ampie parti di testo</a:t>
            </a:r>
            <a:r>
              <a:rPr lang="it-IT" i="1" dirty="0"/>
              <a:t> mettendo in relazione</a:t>
            </a:r>
            <a:r>
              <a:rPr lang="it-IT" b="1" i="1" dirty="0"/>
              <a:t> informazioni implicite ed esplicite</a:t>
            </a:r>
            <a:r>
              <a:rPr lang="it-IT" i="1" dirty="0"/>
              <a:t>, e riconoscendo temi, </a:t>
            </a:r>
            <a:r>
              <a:rPr lang="it-IT" i="1" dirty="0" err="1"/>
              <a:t>sottotemi</a:t>
            </a:r>
            <a:r>
              <a:rPr lang="it-IT" i="1" dirty="0"/>
              <a:t>, struttura e organizzazione del testo stesso</a:t>
            </a:r>
            <a:r>
              <a:rPr lang="it-IT" i="1" dirty="0" smtClean="0"/>
              <a:t>.</a:t>
            </a:r>
          </a:p>
          <a:p>
            <a:endParaRPr lang="it-IT" i="1" dirty="0" smtClean="0"/>
          </a:p>
          <a:p>
            <a:r>
              <a:rPr lang="it-IT" b="1" dirty="0"/>
              <a:t>Livello 5</a:t>
            </a:r>
            <a:r>
              <a:rPr lang="it-IT" dirty="0"/>
              <a:t> – </a:t>
            </a:r>
            <a:r>
              <a:rPr lang="it-IT" i="1" dirty="0"/>
              <a:t>Ricostruisce il significato delle </a:t>
            </a:r>
            <a:r>
              <a:rPr lang="it-IT" b="1" i="1" dirty="0"/>
              <a:t>parti che compongono il testo</a:t>
            </a:r>
            <a:r>
              <a:rPr lang="it-IT" i="1" dirty="0"/>
              <a:t>, riconoscendo la </a:t>
            </a:r>
            <a:r>
              <a:rPr lang="it-IT" b="1" i="1" dirty="0"/>
              <a:t>funzione dei legami logico-sintattici </a:t>
            </a:r>
            <a:r>
              <a:rPr lang="it-IT" i="1" dirty="0"/>
              <a:t>e integrando </a:t>
            </a:r>
            <a:r>
              <a:rPr lang="it-IT" b="1" i="1" dirty="0"/>
              <a:t>informazioni non date </a:t>
            </a:r>
            <a:r>
              <a:rPr lang="it-IT" i="1" dirty="0"/>
              <a:t>facendo ricorso alla propria esperienza di studio e a letture e approfondimenti personali. Ricostruisce il </a:t>
            </a:r>
            <a:r>
              <a:rPr lang="it-IT" b="1" i="1" dirty="0"/>
              <a:t>significato di ciascun capoverso</a:t>
            </a:r>
            <a:r>
              <a:rPr lang="it-IT" i="1" dirty="0"/>
              <a:t>, e lo integra con il </a:t>
            </a:r>
            <a:r>
              <a:rPr lang="it-IT" b="1" i="1" dirty="0"/>
              <a:t>significato globale del testo</a:t>
            </a:r>
            <a:r>
              <a:rPr lang="it-IT" i="1" dirty="0"/>
              <a:t>, anche a partire da una </a:t>
            </a:r>
            <a:r>
              <a:rPr lang="it-IT" b="1" i="1" dirty="0"/>
              <a:t>rielaborazione </a:t>
            </a:r>
            <a:r>
              <a:rPr lang="it-IT" i="1" dirty="0"/>
              <a:t>del testo stesso</a:t>
            </a:r>
            <a:r>
              <a:rPr lang="it-IT" i="1" dirty="0" smtClean="0"/>
              <a:t>.</a:t>
            </a:r>
            <a:endParaRPr lang="it-IT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008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57" y="309488"/>
            <a:ext cx="11633981" cy="635859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LIVELLI MATEMATICA – SINTESI </a:t>
            </a:r>
            <a:endParaRPr lang="it-IT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it-IT" sz="1800" b="1" dirty="0" smtClean="0"/>
              <a:t>Livello </a:t>
            </a:r>
            <a:r>
              <a:rPr lang="it-IT" sz="1800" b="1" dirty="0" smtClean="0"/>
              <a:t>1 -</a:t>
            </a:r>
            <a:r>
              <a:rPr lang="it-IT" sz="1800" dirty="0" smtClean="0"/>
              <a:t> </a:t>
            </a:r>
            <a:r>
              <a:rPr lang="it-IT" sz="1800" i="1" dirty="0" smtClean="0"/>
              <a:t>Utilizza </a:t>
            </a:r>
            <a:r>
              <a:rPr lang="it-IT" sz="1800" b="1" i="1" dirty="0"/>
              <a:t>conoscenze elementari e procedure di </a:t>
            </a:r>
            <a:r>
              <a:rPr lang="it-IT" sz="1800" b="1" i="1" dirty="0" smtClean="0"/>
              <a:t>base</a:t>
            </a:r>
            <a:r>
              <a:rPr lang="it-IT" sz="1800" i="1" dirty="0" smtClean="0"/>
              <a:t>. </a:t>
            </a:r>
            <a:r>
              <a:rPr lang="it-IT" sz="1800" i="1" dirty="0"/>
              <a:t>Risponde a domande formulate in maniera semplice usando informazioni direttamente individuabili. </a:t>
            </a:r>
            <a:r>
              <a:rPr lang="it-IT" sz="1800" b="1" i="1" dirty="0"/>
              <a:t>Risolve problemi che coinvolgono contesti abituali e che richiedono procedimenti semplici</a:t>
            </a:r>
            <a:r>
              <a:rPr lang="it-IT" sz="1800" b="1" i="1" dirty="0" smtClean="0"/>
              <a:t>.</a:t>
            </a:r>
          </a:p>
          <a:p>
            <a:pPr marL="0" indent="0">
              <a:buNone/>
            </a:pPr>
            <a:r>
              <a:rPr lang="it-IT" sz="1800" b="1" dirty="0" smtClean="0"/>
              <a:t>Livello 2 - </a:t>
            </a:r>
            <a:r>
              <a:rPr lang="it-IT" sz="1800" i="1" dirty="0" smtClean="0"/>
              <a:t>Conosce </a:t>
            </a:r>
            <a:r>
              <a:rPr lang="it-IT" sz="1800" i="1" dirty="0"/>
              <a:t>le principali nozioni previste dalle Linee guida e dalle Indicazioni nazionali di matematica per il primo biennio della scuola secondaria di secondo grado. </a:t>
            </a:r>
            <a:r>
              <a:rPr lang="it-IT" sz="1800" b="1" i="1" dirty="0"/>
              <a:t>Risponde a domande che richiedono semplici elaborazioni sui dati disponibili (es. confrontare grafici di vario tipo</a:t>
            </a:r>
            <a:r>
              <a:rPr lang="it-IT" sz="1800" i="1" dirty="0"/>
              <a:t>). Risolve problemi in cui occorre scegliere opportunamente i dati dal testo e utilizzare conoscenze matematiche possedute fin dai gradi scolari precedenti. </a:t>
            </a:r>
            <a:endParaRPr lang="it-IT" sz="1800" i="1" dirty="0" smtClean="0"/>
          </a:p>
          <a:p>
            <a:pPr marL="0" indent="0">
              <a:buNone/>
            </a:pPr>
            <a:r>
              <a:rPr lang="it-IT" sz="1800" b="1" dirty="0" smtClean="0"/>
              <a:t>Livello 3 </a:t>
            </a:r>
            <a:r>
              <a:rPr lang="it-IT" sz="1800" dirty="0" smtClean="0"/>
              <a:t>- </a:t>
            </a:r>
            <a:r>
              <a:rPr lang="it-IT" sz="1800" b="1" i="1" dirty="0" smtClean="0"/>
              <a:t>Usa </a:t>
            </a:r>
            <a:r>
              <a:rPr lang="it-IT" sz="1800" b="1" i="1" dirty="0"/>
              <a:t>abilità di base acquisite nel corso della scuola secondaria di secondo grado </a:t>
            </a:r>
            <a:r>
              <a:rPr lang="it-IT" sz="1800" i="1" dirty="0"/>
              <a:t>e </a:t>
            </a:r>
            <a:r>
              <a:rPr lang="it-IT" sz="1800" b="1" i="1" dirty="0"/>
              <a:t>collega tra loro conoscenze fondamentali. </a:t>
            </a:r>
            <a:r>
              <a:rPr lang="it-IT" sz="1800" i="1" dirty="0"/>
              <a:t>Riconosce le proprietà dei principali oggetti matematici </a:t>
            </a:r>
            <a:r>
              <a:rPr lang="it-IT" sz="1800" i="1" dirty="0" smtClean="0"/>
              <a:t>e </a:t>
            </a:r>
            <a:r>
              <a:rPr lang="it-IT" sz="1800" i="1" dirty="0"/>
              <a:t>risolve problemi anche utilizzando equazioni e disequazioni elementari o semplici trasformazioni di formule. </a:t>
            </a:r>
            <a:r>
              <a:rPr lang="it-IT" sz="1800" b="1" i="1" dirty="0"/>
              <a:t>Riconosce, anche sotto forme diverse, modelli matematici semplici </a:t>
            </a:r>
            <a:r>
              <a:rPr lang="it-IT" sz="1800" i="1" dirty="0"/>
              <a:t>che rappresentano fenomeni o situazioni </a:t>
            </a:r>
            <a:r>
              <a:rPr lang="it-IT" sz="1800" i="1" dirty="0" smtClean="0"/>
              <a:t>proposte. </a:t>
            </a:r>
            <a:endParaRPr lang="it-IT" sz="1800" i="1" dirty="0" smtClean="0"/>
          </a:p>
          <a:p>
            <a:pPr marL="0" indent="0">
              <a:buNone/>
            </a:pPr>
            <a:r>
              <a:rPr lang="it-IT" sz="1800" b="1" dirty="0" smtClean="0"/>
              <a:t>Livello 4  </a:t>
            </a:r>
            <a:r>
              <a:rPr lang="it-IT" sz="1800" dirty="0" smtClean="0"/>
              <a:t>- </a:t>
            </a:r>
            <a:r>
              <a:rPr lang="it-IT" sz="1800" b="1" i="1" dirty="0" smtClean="0"/>
              <a:t>C</a:t>
            </a:r>
            <a:r>
              <a:rPr lang="it-IT" sz="1800" b="1" i="1" dirty="0" smtClean="0"/>
              <a:t>onosce </a:t>
            </a:r>
            <a:r>
              <a:rPr lang="it-IT" sz="1800" b="1" i="1" dirty="0"/>
              <a:t>e utilizza con efficacia i principali oggetti matematici </a:t>
            </a:r>
            <a:r>
              <a:rPr lang="it-IT" sz="1800" i="1" dirty="0" smtClean="0"/>
              <a:t>presenti </a:t>
            </a:r>
            <a:r>
              <a:rPr lang="it-IT" sz="1800" i="1" dirty="0" smtClean="0"/>
              <a:t>nelle </a:t>
            </a:r>
            <a:r>
              <a:rPr lang="it-IT" sz="1800" i="1" dirty="0"/>
              <a:t>Linee guida e nelle Indicazioni nazionali di matematica della scuola secondaria di secondo grado. </a:t>
            </a:r>
            <a:r>
              <a:rPr lang="it-IT" sz="1800" b="1" i="1" dirty="0"/>
              <a:t>Risolve problemi, anche in contesti non abituali, </a:t>
            </a:r>
            <a:r>
              <a:rPr lang="it-IT" sz="1800" i="1" dirty="0"/>
              <a:t>riconoscendo diverse rappresentazioni dei modelli matematici </a:t>
            </a:r>
            <a:r>
              <a:rPr lang="it-IT" sz="1800" i="1" dirty="0" smtClean="0"/>
              <a:t>e </a:t>
            </a:r>
            <a:r>
              <a:rPr lang="it-IT" sz="1800" i="1" dirty="0"/>
              <a:t>collega proprietà e informazioni attraverso </a:t>
            </a:r>
            <a:r>
              <a:rPr lang="it-IT" sz="1800" b="1" i="1" dirty="0"/>
              <a:t>l'interpretazione di grafici, formule e tabelle</a:t>
            </a:r>
            <a:r>
              <a:rPr lang="it-IT" sz="1800" i="1" dirty="0"/>
              <a:t>. Riconosce, tra diverse argomentazioni, quella che sostiene adeguatamente un'affermazione data e completa dimostrazioni in ambito numerico. </a:t>
            </a:r>
            <a:endParaRPr lang="it-IT" sz="1800" i="1" dirty="0" smtClean="0"/>
          </a:p>
          <a:p>
            <a:pPr marL="0" indent="0">
              <a:buNone/>
            </a:pPr>
            <a:r>
              <a:rPr lang="it-IT" sz="1800" b="1" dirty="0" smtClean="0"/>
              <a:t>Livello 5 </a:t>
            </a:r>
            <a:r>
              <a:rPr lang="it-IT" sz="1800" dirty="0" smtClean="0"/>
              <a:t>-</a:t>
            </a:r>
            <a:r>
              <a:rPr lang="it-IT" sz="1800" b="1" dirty="0" smtClean="0"/>
              <a:t> </a:t>
            </a:r>
            <a:r>
              <a:rPr lang="it-IT" sz="1800" i="1" dirty="0" smtClean="0"/>
              <a:t>C</a:t>
            </a:r>
            <a:r>
              <a:rPr lang="it-IT" sz="1800" i="1" dirty="0" smtClean="0"/>
              <a:t>onosce </a:t>
            </a:r>
            <a:r>
              <a:rPr lang="it-IT" sz="1800" i="1" dirty="0"/>
              <a:t>in modo approfondito aspetti concettuali e procedurali relativi a contenuti previsti dalle Linee guida e dalle Indicazioni nazionali di matematica della scuola secondaria di secondo grado. </a:t>
            </a:r>
            <a:r>
              <a:rPr lang="it-IT" sz="1800" b="1" i="1" dirty="0"/>
              <a:t>Usa con padronanza gli strumenti del calcolo algebrico per ricavare informazioni e proprietà degli oggetti </a:t>
            </a:r>
            <a:r>
              <a:rPr lang="it-IT" sz="1800" b="1" i="1" dirty="0" smtClean="0"/>
              <a:t>matematici</a:t>
            </a:r>
            <a:r>
              <a:rPr lang="it-IT" sz="1800" i="1" dirty="0" smtClean="0"/>
              <a:t>. </a:t>
            </a:r>
            <a:r>
              <a:rPr lang="it-IT" sz="1800" i="1" dirty="0"/>
              <a:t>Risolve problemi e </a:t>
            </a:r>
            <a:r>
              <a:rPr lang="it-IT" sz="1800" b="1" i="1" dirty="0"/>
              <a:t>interpreta situazioni in contesti complessi usando con sicurezza modelli matematici.</a:t>
            </a:r>
            <a:r>
              <a:rPr lang="it-IT" sz="1800" i="1" dirty="0"/>
              <a:t> Produce argomentazioni e dimostrazioni utilizzando anche il linguaggio algebrico. </a:t>
            </a:r>
            <a:endParaRPr lang="it-IT" sz="1800" i="1" dirty="0" smtClean="0"/>
          </a:p>
          <a:p>
            <a:pPr marL="0" indent="0">
              <a:buNone/>
            </a:pPr>
            <a:endParaRPr lang="it-IT" sz="1800" b="1" dirty="0"/>
          </a:p>
        </p:txBody>
      </p:sp>
    </p:spTree>
    <p:extLst>
      <p:ext uri="{BB962C8B-B14F-4D97-AF65-F5344CB8AC3E}">
        <p14:creationId xmlns="" xmlns:p14="http://schemas.microsoft.com/office/powerpoint/2010/main" val="1541265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10064" y="85495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LIVELLI 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INGLESE 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LISTENING – SINTESI </a:t>
            </a:r>
          </a:p>
          <a:p>
            <a:pPr marL="0" indent="0">
              <a:buNone/>
            </a:pPr>
            <a:r>
              <a:rPr lang="it-IT" sz="1800" b="1" dirty="0" smtClean="0"/>
              <a:t>Livello B1 non Raggiunto </a:t>
            </a:r>
            <a:r>
              <a:rPr lang="it-IT" sz="1800" dirty="0" smtClean="0"/>
              <a:t>- </a:t>
            </a:r>
            <a:r>
              <a:rPr lang="it-IT" sz="1800" i="1" dirty="0" smtClean="0"/>
              <a:t>L’esito </a:t>
            </a:r>
            <a:r>
              <a:rPr lang="it-IT" sz="1800" i="1" dirty="0"/>
              <a:t>conseguito dall’allievo/a nella prova non consente l’attestazione del raggiungimento del livello B1. </a:t>
            </a:r>
            <a:endParaRPr lang="it-IT" sz="1800" i="1" dirty="0" smtClean="0"/>
          </a:p>
          <a:p>
            <a:pPr marL="0" indent="0">
              <a:buNone/>
            </a:pPr>
            <a:r>
              <a:rPr lang="it-IT" sz="1800" b="1" dirty="0"/>
              <a:t>Livello QCER: </a:t>
            </a:r>
            <a:r>
              <a:rPr lang="it-IT" sz="1800" b="1" dirty="0" smtClean="0"/>
              <a:t>B1 </a:t>
            </a:r>
            <a:r>
              <a:rPr lang="it-IT" sz="1800" dirty="0" smtClean="0"/>
              <a:t>-</a:t>
            </a:r>
            <a:r>
              <a:rPr lang="it-IT" sz="1800" b="1" dirty="0" smtClean="0"/>
              <a:t> </a:t>
            </a:r>
            <a:r>
              <a:rPr lang="it-IT" sz="1800" i="1" dirty="0"/>
              <a:t>È in grado di </a:t>
            </a:r>
            <a:r>
              <a:rPr lang="it-IT" sz="1800" b="1" i="1" dirty="0"/>
              <a:t>comprendere i punti salienti </a:t>
            </a:r>
            <a:r>
              <a:rPr lang="it-IT" sz="1800" i="1" dirty="0"/>
              <a:t>di un discorso chiaro in lingua standard che tratti argomenti familiari affrontati abitualmente sul lavoro, a scuola, nel tempo libero ecc., compresi dei brevi racconti. </a:t>
            </a:r>
            <a:endParaRPr lang="it-IT" sz="1800" i="1" dirty="0" smtClean="0"/>
          </a:p>
          <a:p>
            <a:pPr marL="0" indent="0">
              <a:buNone/>
            </a:pPr>
            <a:r>
              <a:rPr lang="it-IT" sz="1800" b="1" dirty="0"/>
              <a:t>Livello QCER: </a:t>
            </a:r>
            <a:r>
              <a:rPr lang="it-IT" sz="1800" b="1" dirty="0" smtClean="0"/>
              <a:t>B2</a:t>
            </a:r>
            <a:r>
              <a:rPr lang="it-IT" sz="1800" dirty="0" smtClean="0"/>
              <a:t> - </a:t>
            </a:r>
            <a:r>
              <a:rPr lang="it-IT" sz="1800" i="1" dirty="0"/>
              <a:t>È in grado di </a:t>
            </a:r>
            <a:r>
              <a:rPr lang="it-IT" sz="1800" b="1" i="1" dirty="0"/>
              <a:t>comprendere i concetti fondamentali di discorsi formulati in lingua standard su argomenti concreti e astratti</a:t>
            </a:r>
            <a:r>
              <a:rPr lang="it-IT" sz="1800" i="1" dirty="0"/>
              <a:t>, anche quando si tratta di discorsi concettualmente e linguisticamente complessi; di comprendere inoltre le discussioni tecniche del suo settore di specializzazione. È in grado di seguire un discorso lungo e argomentazioni complesse purché l’argomento gli sia relativamente familiare e la struttura del discorso sia indicata con segnali espliciti. </a:t>
            </a:r>
          </a:p>
        </p:txBody>
      </p:sp>
    </p:spTree>
    <p:extLst>
      <p:ext uri="{BB962C8B-B14F-4D97-AF65-F5344CB8AC3E}">
        <p14:creationId xmlns="" xmlns:p14="http://schemas.microsoft.com/office/powerpoint/2010/main" val="1208776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52267" y="98975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LIVELLI INGLESE 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READING 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– SINTESI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800" b="1" dirty="0" smtClean="0"/>
              <a:t>Livello B1 </a:t>
            </a:r>
            <a:r>
              <a:rPr lang="it-IT" sz="1800" b="1" dirty="0" smtClean="0"/>
              <a:t>non raggiunto</a:t>
            </a:r>
            <a:r>
              <a:rPr lang="it-IT" sz="1800" i="1" dirty="0" smtClean="0">
                <a:cs typeface="Times New Roman" pitchFamily="18" charset="0"/>
              </a:rPr>
              <a:t>: </a:t>
            </a:r>
            <a:r>
              <a:rPr lang="it-IT" sz="1800" i="1" dirty="0" smtClean="0">
                <a:cs typeface="Times New Roman" pitchFamily="18" charset="0"/>
              </a:rPr>
              <a:t>L’esito </a:t>
            </a:r>
            <a:r>
              <a:rPr lang="it-IT" sz="1800" i="1" dirty="0">
                <a:cs typeface="Times New Roman" pitchFamily="18" charset="0"/>
              </a:rPr>
              <a:t>conseguito dall’allievo/a nella prova non consente l’attestazione del raggiungimento del livello B1</a:t>
            </a:r>
            <a:r>
              <a:rPr lang="it-IT" sz="1800" i="1" dirty="0" smtClean="0">
                <a:cs typeface="Times New Roman" pitchFamily="18" charset="0"/>
              </a:rPr>
              <a:t>.</a:t>
            </a:r>
            <a:endParaRPr lang="it-IT" sz="1800" i="1" dirty="0" smtClean="0"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it-IT" sz="1800" b="1" dirty="0">
                <a:cs typeface="Times New Roman" pitchFamily="18" charset="0"/>
              </a:rPr>
              <a:t>Livello QCER: </a:t>
            </a:r>
            <a:r>
              <a:rPr lang="it-IT" sz="1800" b="1" dirty="0" smtClean="0">
                <a:cs typeface="Times New Roman" pitchFamily="18" charset="0"/>
              </a:rPr>
              <a:t>B1 </a:t>
            </a:r>
            <a:r>
              <a:rPr lang="it-IT" sz="1800" dirty="0" smtClean="0">
                <a:cs typeface="Times New Roman" pitchFamily="18" charset="0"/>
              </a:rPr>
              <a:t>-</a:t>
            </a:r>
            <a:r>
              <a:rPr lang="it-IT" sz="1800" b="1" dirty="0" smtClean="0">
                <a:cs typeface="Times New Roman" pitchFamily="18" charset="0"/>
              </a:rPr>
              <a:t> </a:t>
            </a:r>
            <a:r>
              <a:rPr lang="it-IT" sz="1800" i="1" dirty="0">
                <a:cs typeface="Times New Roman" pitchFamily="18" charset="0"/>
              </a:rPr>
              <a:t>È in grado di </a:t>
            </a:r>
            <a:r>
              <a:rPr lang="it-IT" sz="1800" b="1" i="1" dirty="0">
                <a:cs typeface="Times New Roman" pitchFamily="18" charset="0"/>
              </a:rPr>
              <a:t>leggere testi fattuali semplici e lineari </a:t>
            </a:r>
            <a:r>
              <a:rPr lang="it-IT" sz="1800" i="1" dirty="0">
                <a:cs typeface="Times New Roman" pitchFamily="18" charset="0"/>
              </a:rPr>
              <a:t>su argomenti che si riferiscono al suo campo </a:t>
            </a:r>
            <a:r>
              <a:rPr lang="it-IT" sz="1800" i="1" dirty="0" smtClean="0">
                <a:cs typeface="Times New Roman" pitchFamily="18" charset="0"/>
              </a:rPr>
              <a:t>d’interesse </a:t>
            </a:r>
            <a:r>
              <a:rPr lang="it-IT" sz="1800" b="1" i="1" dirty="0">
                <a:cs typeface="Times New Roman" pitchFamily="18" charset="0"/>
              </a:rPr>
              <a:t>raggiungendo un sufficiente livello di comprensione</a:t>
            </a:r>
            <a:r>
              <a:rPr lang="it-IT" sz="1800" i="1" dirty="0">
                <a:cs typeface="Times New Roman" pitchFamily="18" charset="0"/>
              </a:rPr>
              <a:t>. </a:t>
            </a:r>
            <a:endParaRPr lang="it-IT" sz="1800" i="1" dirty="0" smtClean="0"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it-IT" sz="1800" b="1" i="1" dirty="0">
                <a:cs typeface="Times New Roman" pitchFamily="18" charset="0"/>
              </a:rPr>
              <a:t>Livello QCER: </a:t>
            </a:r>
            <a:r>
              <a:rPr lang="it-IT" sz="1800" b="1" i="1" dirty="0" smtClean="0">
                <a:cs typeface="Times New Roman" pitchFamily="18" charset="0"/>
              </a:rPr>
              <a:t>B2 </a:t>
            </a:r>
            <a:r>
              <a:rPr lang="it-IT" sz="1800" i="1" dirty="0" smtClean="0">
                <a:cs typeface="Times New Roman" pitchFamily="18" charset="0"/>
              </a:rPr>
              <a:t>- </a:t>
            </a:r>
            <a:r>
              <a:rPr lang="it-IT" sz="1800" i="1" dirty="0">
                <a:cs typeface="Times New Roman" pitchFamily="18" charset="0"/>
              </a:rPr>
              <a:t>È in grado di </a:t>
            </a:r>
            <a:r>
              <a:rPr lang="it-IT" sz="1800" b="1" i="1" dirty="0">
                <a:cs typeface="Times New Roman" pitchFamily="18" charset="0"/>
              </a:rPr>
              <a:t>leggere in modo ampiamente autonomo</a:t>
            </a:r>
            <a:r>
              <a:rPr lang="it-IT" sz="1800" i="1" dirty="0">
                <a:cs typeface="Times New Roman" pitchFamily="18" charset="0"/>
              </a:rPr>
              <a:t>, adattando stile e velocità di lettura ai differenti testi e scopi e usando in modo selettivo le opportune fonti per riferimento e consultazione. </a:t>
            </a:r>
            <a:r>
              <a:rPr lang="it-IT" sz="1800" i="1" dirty="0">
                <a:cs typeface="Times New Roman" pitchFamily="18" charset="0"/>
              </a:rPr>
              <a:t>Ha un </a:t>
            </a:r>
            <a:r>
              <a:rPr lang="it-IT" sz="1800" b="1" i="1" dirty="0">
                <a:cs typeface="Times New Roman" pitchFamily="18" charset="0"/>
              </a:rPr>
              <a:t>patrimonio lessicale ampio </a:t>
            </a:r>
            <a:r>
              <a:rPr lang="it-IT" sz="1800" i="1" dirty="0">
                <a:cs typeface="Times New Roman" pitchFamily="18" charset="0"/>
              </a:rPr>
              <a:t>che attiva nella lettura, ma può incontrare difficoltà con espressioni idiomatiche poco frequenti. </a:t>
            </a:r>
          </a:p>
        </p:txBody>
      </p:sp>
    </p:spTree>
    <p:extLst>
      <p:ext uri="{BB962C8B-B14F-4D97-AF65-F5344CB8AC3E}">
        <p14:creationId xmlns="" xmlns:p14="http://schemas.microsoft.com/office/powerpoint/2010/main" val="16926433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1886</Words>
  <Application>Microsoft Office PowerPoint</Application>
  <PresentationFormat>Personalizzato</PresentationFormat>
  <Paragraphs>457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Prove Invalsi   Comparazione dei livelli raggiunti in italiano e matematica classi 2 – A.S.2015/2016 classi 5 – A.S. 2018/2019</vt:lpstr>
      <vt:lpstr>Diapositiva 2</vt:lpstr>
      <vt:lpstr>Diapositiva 3</vt:lpstr>
      <vt:lpstr>Livelli raggiunti in Inglese (reading e listening) classi 5 – A.S. 2018/2019</vt:lpstr>
      <vt:lpstr>Comparazione sui totali </vt:lpstr>
      <vt:lpstr>Diapositiva 6</vt:lpstr>
      <vt:lpstr>Diapositiva 7</vt:lpstr>
      <vt:lpstr>Diapositiva 8</vt:lpstr>
      <vt:lpstr>Diapositiva 9</vt:lpstr>
      <vt:lpstr>Diapositiva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Prove Invalsi –  comparazione dei livelli raggiunti in italiano e matematica classi 2 – A.S.2015/2016 classi 5 – A.S. 2018/2019</dc:title>
  <dc:creator>Silvia</dc:creator>
  <cp:lastModifiedBy>Nicola</cp:lastModifiedBy>
  <cp:revision>21</cp:revision>
  <cp:lastPrinted>2019-10-20T14:05:40Z</cp:lastPrinted>
  <dcterms:created xsi:type="dcterms:W3CDTF">2019-10-20T13:12:51Z</dcterms:created>
  <dcterms:modified xsi:type="dcterms:W3CDTF">2021-04-10T17:17:20Z</dcterms:modified>
</cp:coreProperties>
</file>